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1047" r:id="rId2"/>
    <p:sldId id="1097" r:id="rId3"/>
    <p:sldId id="1114" r:id="rId4"/>
    <p:sldId id="1102" r:id="rId5"/>
    <p:sldId id="1113" r:id="rId6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0235" autoAdjust="0"/>
    <p:restoredTop sz="77561" autoAdjust="0"/>
  </p:normalViewPr>
  <p:slideViewPr>
    <p:cSldViewPr>
      <p:cViewPr varScale="1">
        <p:scale>
          <a:sx n="165" d="100"/>
          <a:sy n="165" d="100"/>
        </p:scale>
        <p:origin x="-1184" y="-112"/>
      </p:cViewPr>
      <p:guideLst>
        <p:guide orient="horz" pos="2832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611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D (includes everything in which the computer poses</a:t>
            </a:r>
            <a:r>
              <a:rPr lang="en-US" baseline="0" dirty="0" smtClean="0"/>
              <a:t> a question and you have to answer in a computer-readable form, which so far means multiple choice)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852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Higher-Order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7924800" y="6248400"/>
            <a:ext cx="1219200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33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772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239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4425" y="12192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48600" y="6324600"/>
            <a:ext cx="914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B558E2B-82AE-5041-B6CB-97EA201DA47A}" type="slidenum">
              <a:rPr lang="en-US"/>
              <a:pPr/>
              <a:t>‹#›</a:t>
            </a:fld>
            <a:r>
              <a:rPr lang="en-US"/>
              <a:t>/15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1828800" y="6324600"/>
            <a:ext cx="5486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CS106B Lec 12 : Recursion Introduction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504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CS10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Higher-Order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7924800" y="6248400"/>
            <a:ext cx="1219200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>
                <a:solidFill>
                  <a:schemeClr val="tx1"/>
                </a:solidFill>
                <a:latin typeface="18 VAG Rounded Black   09390"/>
              </a:rPr>
              <a:t>Garcia,</a:t>
            </a: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 Spring 2012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433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gif"/><Relationship Id="rId5" Type="http://schemas.openxmlformats.org/officeDocument/2006/relationships/image" Target="../media/image13.gif"/><Relationship Id="rId6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16002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0"/>
            <a:ext cx="5181600" cy="3151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 : 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#18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Higher Order Functions I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chemeClr val="bg2"/>
                </a:solidFill>
                <a:latin typeface="18 VAG Rounded Bold   07390"/>
                <a:cs typeface=""/>
              </a:rPr>
              <a:t>2012-04-02</a:t>
            </a: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60960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FFFF00"/>
                </a:solidFill>
              </a:rPr>
              <a:t>Coding is cool again!</a:t>
            </a:r>
            <a:endParaRPr lang="en-US" sz="3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57911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sz="2800" dirty="0" smtClean="0">
                <a:ea typeface="ＭＳ Ｐゴシック" pitchFamily="-65" charset="-128"/>
                <a:cs typeface="ＭＳ Ｐゴシック" pitchFamily="-65" charset="-128"/>
              </a:rPr>
              <a:t>The market for classes in coding (esp focused on the Internet) is booming, so says the NY Times.  Codeacademy is one of the biggest sites; CS10 is a great first step!!</a:t>
            </a:r>
            <a:endParaRPr lang="en-US" sz="2800" i="1" baseline="30000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438400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SOE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Garcia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1722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latin typeface="Courier New" pitchFamily="1" charset="0"/>
              </a:rPr>
              <a:t>http://www.nytimes.com/2012/03/28/technology/for-an-edge-on-the-internet-computer-code-gains-a-following.html</a:t>
            </a:r>
          </a:p>
        </p:txBody>
      </p:sp>
      <p:sp>
        <p:nvSpPr>
          <p:cNvPr id="54" name="Oval 53"/>
          <p:cNvSpPr/>
          <p:nvPr/>
        </p:nvSpPr>
        <p:spPr>
          <a:xfrm>
            <a:off x="6185617" y="6081252"/>
            <a:ext cx="2691298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9109" y="3696085"/>
            <a:ext cx="2797414" cy="2616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Vagrounded"/>
                <a:cs typeface="Vagrounded"/>
              </a:rPr>
              <a:t>(Image Credit: New York Times)</a:t>
            </a:r>
            <a:endParaRPr lang="en-US" sz="1100" b="1" dirty="0">
              <a:latin typeface="Vagrounded"/>
              <a:cs typeface="Vagrounde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rcRect l="25357"/>
          <a:stretch>
            <a:fillRect/>
          </a:stretch>
        </p:blipFill>
        <p:spPr>
          <a:xfrm>
            <a:off x="6096000" y="3962400"/>
            <a:ext cx="2895599" cy="2133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990600"/>
            <a:ext cx="6096000" cy="5305864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18 VAG Rounded Bold   07390" charset="0"/>
              </a:rPr>
              <a:t>Functions as Data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Higher-Order Functions</a:t>
            </a: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Useful HOFs (you can build your own!)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map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every </a:t>
            </a:r>
            <a:r>
              <a:rPr lang="en-US" sz="1600" dirty="0">
                <a:latin typeface="18 VAG Rounded Bold   07390" charset="0"/>
              </a:rPr>
              <a:t>element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becoming </a:t>
            </a:r>
            <a:r>
              <a:rPr lang="en-US" sz="1600" dirty="0">
                <a:latin typeface="Courier"/>
                <a:cs typeface="Courier"/>
              </a:rPr>
              <a:t>Reporter(E)</a:t>
            </a:r>
            <a:r>
              <a:rPr lang="en-US" sz="16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keep items such that </a:t>
            </a:r>
            <a:r>
              <a:rPr lang="en-US" sz="2000" u="sng" dirty="0">
                <a:latin typeface="Courier"/>
                <a:cs typeface="Courier"/>
              </a:rPr>
              <a:t>Predicate</a:t>
            </a:r>
            <a:r>
              <a:rPr lang="en-US" sz="2000" dirty="0">
                <a:latin typeface="18 VAG Rounded Bold   07390" charset="0"/>
              </a:rPr>
              <a:t> from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Report a </a:t>
            </a:r>
            <a:r>
              <a:rPr lang="en-US" sz="1600" dirty="0">
                <a:latin typeface="18 VAG Rounded Bold   07390" charset="0"/>
              </a:rPr>
              <a:t>new list, </a:t>
            </a:r>
            <a:r>
              <a:rPr lang="en-US" sz="1600" dirty="0" smtClean="0">
                <a:latin typeface="18 VAG Rounded Bold   07390" charset="0"/>
              </a:rPr>
              <a:t>keeping only elements </a:t>
            </a:r>
            <a:r>
              <a:rPr lang="en-US" sz="1600" dirty="0">
                <a:latin typeface="Courier"/>
                <a:cs typeface="Courier"/>
              </a:rPr>
              <a:t>E</a:t>
            </a:r>
            <a:r>
              <a:rPr lang="en-US" sz="1600" dirty="0">
                <a:latin typeface="18 VAG Rounded Bold   07390" charset="0"/>
              </a:rPr>
              <a:t> </a:t>
            </a:r>
            <a:r>
              <a:rPr lang="en-US" sz="1600" dirty="0" smtClean="0">
                <a:latin typeface="18 VAG Rounded Bold   07390" charset="0"/>
              </a:rPr>
              <a:t>of </a:t>
            </a:r>
            <a:r>
              <a:rPr lang="en-US" sz="1600" dirty="0" smtClean="0">
                <a:latin typeface="Courier"/>
                <a:cs typeface="Courier"/>
              </a:rPr>
              <a:t>List</a:t>
            </a:r>
            <a:r>
              <a:rPr lang="en-US" sz="1600" dirty="0" smtClean="0">
                <a:latin typeface="18 VAG Rounded Bold   07390" charset="0"/>
              </a:rPr>
              <a:t> if </a:t>
            </a:r>
            <a:r>
              <a:rPr lang="en-US" sz="1600" dirty="0" smtClean="0">
                <a:latin typeface="Courier"/>
                <a:cs typeface="Courier"/>
              </a:rPr>
              <a:t>Predicate</a:t>
            </a:r>
            <a:r>
              <a:rPr lang="en-US" sz="16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2000" dirty="0">
                <a:latin typeface="18 VAG Rounded Bold   07390" charset="0"/>
              </a:rPr>
              <a:t>combine with </a:t>
            </a:r>
            <a:r>
              <a:rPr lang="en-US" sz="2000" u="sng" dirty="0">
                <a:latin typeface="Courier"/>
                <a:cs typeface="Courier"/>
              </a:rPr>
              <a:t>Reporter</a:t>
            </a:r>
            <a:r>
              <a:rPr lang="en-US" sz="2000" dirty="0">
                <a:latin typeface="18 VAG Rounded Bold   07390" charset="0"/>
              </a:rPr>
              <a:t> over </a:t>
            </a:r>
            <a:r>
              <a:rPr lang="en-US" sz="20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1600" dirty="0">
                <a:latin typeface="18 VAG Rounded Bold   07390" charset="0"/>
              </a:rPr>
              <a:t>Combine all the elements of </a:t>
            </a:r>
            <a:r>
              <a:rPr lang="en-US" sz="1600" dirty="0">
                <a:latin typeface="Courier"/>
                <a:cs typeface="Courier"/>
              </a:rPr>
              <a:t>List</a:t>
            </a:r>
            <a:r>
              <a:rPr lang="en-US" sz="1600" dirty="0">
                <a:latin typeface="18 VAG Rounded Bold   07390" charset="0"/>
              </a:rPr>
              <a:t> with </a:t>
            </a:r>
            <a:r>
              <a:rPr lang="en-US" sz="1600" dirty="0">
                <a:latin typeface="Courier"/>
                <a:cs typeface="Courier"/>
              </a:rPr>
              <a:t>Reporter(E</a:t>
            </a:r>
            <a:r>
              <a:rPr lang="en-US" sz="16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1600" dirty="0" smtClean="0">
                <a:latin typeface="18 VAG Rounded Bold   07390" charset="0"/>
              </a:rPr>
              <a:t>This is also known as “reduce”</a:t>
            </a:r>
            <a:endParaRPr lang="en-US" sz="1600" u="sng" dirty="0">
              <a:latin typeface="Courier"/>
              <a:cs typeface="Courier"/>
            </a:endParaRPr>
          </a:p>
          <a:p>
            <a:pPr eaLnBrk="1" hangingPunct="1"/>
            <a:r>
              <a:rPr lang="en-US" sz="2400" dirty="0" smtClean="0">
                <a:latin typeface="18 VAG Rounded Bold   07390" charset="0"/>
              </a:rPr>
              <a:t>Acronym example</a:t>
            </a:r>
          </a:p>
          <a:p>
            <a:pPr lvl="1" eaLnBrk="1" hangingPunct="1"/>
            <a:r>
              <a:rPr lang="en-US" sz="2000" dirty="0" smtClean="0">
                <a:latin typeface="18 VAG Rounded Bold   07390" charset="0"/>
              </a:rPr>
              <a:t>keep </a:t>
            </a:r>
            <a:r>
              <a:rPr lang="en-US" sz="2000" dirty="0" smtClean="0">
                <a:latin typeface="18 VAG Rounded Bold   07390" charset="0"/>
                <a:sym typeface="Wingdings"/>
              </a:rPr>
              <a:t> map  combine</a:t>
            </a:r>
            <a:endParaRPr lang="en-US" sz="2000" dirty="0" smtClean="0">
              <a:latin typeface="18 VAG Rounded Bold   07390" charset="0"/>
            </a:endParaRPr>
          </a:p>
          <a:p>
            <a:pPr lvl="1" eaLnBrk="1" hangingPunct="1"/>
            <a:endParaRPr lang="en-US" sz="1600" dirty="0" smtClean="0">
              <a:latin typeface="18 VAG Rounded Bold   07390" charset="0"/>
            </a:endParaRP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18 VAG Rounded Bold   07390" charset="0"/>
              </a:rPr>
              <a:t>Today</a:t>
            </a:r>
            <a:endParaRPr lang="en-US" dirty="0">
              <a:latin typeface="18 VAG Rounded Bold   07390" charset="0"/>
            </a:endParaRPr>
          </a:p>
        </p:txBody>
      </p:sp>
      <p:pic>
        <p:nvPicPr>
          <p:cNvPr id="4" name="Picture 3" descr="Screen shot 2011-03-30 at 2.02.2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388328"/>
            <a:ext cx="1752600" cy="812072"/>
          </a:xfrm>
          <a:prstGeom prst="rect">
            <a:avLst/>
          </a:prstGeom>
        </p:spPr>
      </p:pic>
      <p:pic>
        <p:nvPicPr>
          <p:cNvPr id="5" name="Picture 4" descr="Screen shot 2011-03-30 at 2.02.38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3394157"/>
            <a:ext cx="1752600" cy="796843"/>
          </a:xfrm>
          <a:prstGeom prst="rect">
            <a:avLst/>
          </a:prstGeom>
        </p:spPr>
      </p:pic>
      <p:pic>
        <p:nvPicPr>
          <p:cNvPr id="6" name="Picture 5" descr="Screen shot 2011-03-30 at 2.02.48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7001" y="4343400"/>
            <a:ext cx="1752600" cy="82363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33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nual Operation 5"/>
          <p:cNvSpPr/>
          <p:nvPr/>
        </p:nvSpPr>
        <p:spPr>
          <a:xfrm>
            <a:off x="570584" y="1981200"/>
            <a:ext cx="8001002" cy="3657600"/>
          </a:xfrm>
          <a:prstGeom prst="flowChartManualOperation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4313" y="1432682"/>
            <a:ext cx="2438400" cy="533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15713" y="1432682"/>
            <a:ext cx="1219200" cy="5334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64149" y="1371600"/>
            <a:ext cx="8229600" cy="762000"/>
          </a:xfrm>
        </p:spPr>
        <p:txBody>
          <a:bodyPr/>
          <a:lstStyle/>
          <a:p>
            <a:pPr lvl="1" algn="ctr"/>
            <a:r>
              <a:rPr lang="en-US" sz="3600" dirty="0">
                <a:solidFill>
                  <a:schemeClr val="accent4"/>
                </a:solidFill>
                <a:latin typeface="18 VAG Rounded Bold   07390" charset="0"/>
              </a:rPr>
              <a:t>combine </a:t>
            </a:r>
            <a:r>
              <a:rPr lang="en-US" sz="3600" dirty="0" smtClean="0">
                <a:solidFill>
                  <a:schemeClr val="accent4"/>
                </a:solidFill>
                <a:latin typeface="18 VAG Rounded Bold   07390" charset="0"/>
              </a:rPr>
              <a:t>with  </a:t>
            </a:r>
            <a:r>
              <a:rPr lang="en-US" sz="3600" u="sng" dirty="0">
                <a:solidFill>
                  <a:schemeClr val="accent4"/>
                </a:solidFill>
                <a:latin typeface="Courier"/>
                <a:cs typeface="Courier"/>
              </a:rPr>
              <a:t>Reporter</a:t>
            </a:r>
            <a:r>
              <a:rPr lang="en-US" sz="3600" dirty="0">
                <a:solidFill>
                  <a:schemeClr val="accent4"/>
                </a:solidFill>
                <a:latin typeface="18 VAG Rounded Bold   07390" charset="0"/>
              </a:rPr>
              <a:t> </a:t>
            </a:r>
            <a:r>
              <a:rPr lang="en-US" sz="3600" dirty="0" smtClean="0">
                <a:solidFill>
                  <a:schemeClr val="accent4"/>
                </a:solidFill>
                <a:latin typeface="18 VAG Rounded Bold   07390" charset="0"/>
              </a:rPr>
              <a:t> over  </a:t>
            </a:r>
            <a:r>
              <a:rPr lang="en-US" sz="3600" u="sng" dirty="0" smtClean="0">
                <a:solidFill>
                  <a:schemeClr val="accent4"/>
                </a:solidFill>
                <a:latin typeface="Courier"/>
                <a:cs typeface="Courier"/>
              </a:rPr>
              <a:t>List</a:t>
            </a: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2" name="Picture 1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4324" t="9999" r="10416" b="6667"/>
          <a:stretch/>
        </p:blipFill>
        <p:spPr>
          <a:xfrm>
            <a:off x="7403781" y="174723"/>
            <a:ext cx="825819" cy="1143000"/>
          </a:xfrm>
          <a:prstGeom prst="rect">
            <a:avLst/>
          </a:prstGeom>
        </p:spPr>
      </p:pic>
      <p:pic>
        <p:nvPicPr>
          <p:cNvPr id="5" name="Picture 4" descr="FF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86200" y="533400"/>
            <a:ext cx="1752600" cy="685800"/>
          </a:xfrm>
          <a:prstGeom prst="rect">
            <a:avLst/>
          </a:prstGeom>
        </p:spPr>
      </p:pic>
      <p:pic>
        <p:nvPicPr>
          <p:cNvPr id="7" name="Picture 6" descr="FFF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465998" y="5740400"/>
            <a:ext cx="4205654" cy="889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95600" y="1820275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a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864295" y="1836950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b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19600" y="2956416"/>
            <a:ext cx="4283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c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53000" y="4283519"/>
            <a:ext cx="4791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18 VAG Rounded Bold   07390" charset="0"/>
              </a:rPr>
              <a:t>d</a:t>
            </a:r>
            <a:endParaRPr lang="en-US" sz="7200" dirty="0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750781" y="2438401"/>
            <a:ext cx="1781617" cy="701183"/>
            <a:chOff x="2750781" y="2438401"/>
            <a:chExt cx="1781617" cy="701183"/>
          </a:xfrm>
        </p:grpSpPr>
        <p:grpSp>
          <p:nvGrpSpPr>
            <p:cNvPr id="30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31" name="Manual Operation 30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8" name="Picture 37" descr="FFF.gif"/>
            <p:cNvPicPr>
              <a:picLocks noChangeAspect="1"/>
            </p:cNvPicPr>
            <p:nvPr/>
          </p:nvPicPr>
          <p:blipFill>
            <a:blip r:embed="rId3">
              <a:alphaModFix amt="52000"/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155046" y="2667000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44" name="Group 43"/>
          <p:cNvGrpSpPr/>
          <p:nvPr/>
        </p:nvGrpSpPr>
        <p:grpSpPr>
          <a:xfrm>
            <a:off x="3276600" y="3642217"/>
            <a:ext cx="1781617" cy="701183"/>
            <a:chOff x="3276600" y="3642217"/>
            <a:chExt cx="1781617" cy="701183"/>
          </a:xfrm>
        </p:grpSpPr>
        <p:grpSp>
          <p:nvGrpSpPr>
            <p:cNvPr id="26" name="Group 25"/>
            <p:cNvGrpSpPr/>
            <p:nvPr/>
          </p:nvGrpSpPr>
          <p:grpSpPr>
            <a:xfrm>
              <a:off x="3276600" y="3642217"/>
              <a:ext cx="1781617" cy="701183"/>
              <a:chOff x="507803" y="1371600"/>
              <a:chExt cx="8131814" cy="4267200"/>
            </a:xfrm>
          </p:grpSpPr>
          <p:sp>
            <p:nvSpPr>
              <p:cNvPr id="27" name="Manual Operation 26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 descr="FFF.gif"/>
            <p:cNvPicPr>
              <a:picLocks noChangeAspect="1"/>
            </p:cNvPicPr>
            <p:nvPr/>
          </p:nvPicPr>
          <p:blipFill>
            <a:blip r:embed="rId3">
              <a:alphaModFix amt="52000"/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680887" y="3846596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3733800" y="4937617"/>
            <a:ext cx="1781617" cy="701183"/>
            <a:chOff x="3733800" y="4937617"/>
            <a:chExt cx="1781617" cy="701183"/>
          </a:xfrm>
        </p:grpSpPr>
        <p:grpSp>
          <p:nvGrpSpPr>
            <p:cNvPr id="22" name="Group 21"/>
            <p:cNvGrpSpPr/>
            <p:nvPr/>
          </p:nvGrpSpPr>
          <p:grpSpPr>
            <a:xfrm>
              <a:off x="3733800" y="4937617"/>
              <a:ext cx="1781617" cy="701183"/>
              <a:chOff x="507803" y="1371600"/>
              <a:chExt cx="8131814" cy="4267200"/>
            </a:xfrm>
          </p:grpSpPr>
          <p:sp>
            <p:nvSpPr>
              <p:cNvPr id="23" name="Manual Operation 22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0" name="Picture 39" descr="FFF.gif"/>
            <p:cNvPicPr>
              <a:picLocks noChangeAspect="1"/>
            </p:cNvPicPr>
            <p:nvPr/>
          </p:nvPicPr>
          <p:blipFill>
            <a:blip r:embed="rId3">
              <a:alphaModFix amt="49000"/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4129918" y="5105744"/>
              <a:ext cx="990600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41" name="Picture 40" descr="afb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92733" y="3329857"/>
            <a:ext cx="635000" cy="228600"/>
          </a:xfrm>
          <a:prstGeom prst="rect">
            <a:avLst/>
          </a:prstGeom>
        </p:spPr>
      </p:pic>
      <p:pic>
        <p:nvPicPr>
          <p:cNvPr id="42" name="Picture 41" descr="afbfc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647928" y="4521200"/>
            <a:ext cx="1092200" cy="2794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7919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22456" cy="5305864"/>
          </a:xfrm>
        </p:spPr>
        <p:txBody>
          <a:bodyPr/>
          <a:lstStyle/>
          <a:p>
            <a:pPr>
              <a:buNone/>
            </a:pPr>
            <a:endParaRPr lang="en-US" sz="3200" dirty="0" smtClean="0"/>
          </a:p>
          <a:p>
            <a:pPr>
              <a:buNone/>
            </a:pPr>
            <a:r>
              <a:rPr lang="en-US" sz="3200" dirty="0" smtClean="0">
                <a:solidFill>
                  <a:srgbClr val="FFFF00"/>
                </a:solidFill>
              </a:rPr>
              <a:t>I understand higher-order functions.</a:t>
            </a:r>
          </a:p>
          <a:p>
            <a:pPr>
              <a:buNone/>
            </a:pPr>
            <a:endParaRPr lang="en-US" sz="3200" dirty="0"/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Strongly 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Disagree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Neutral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Agree</a:t>
            </a:r>
          </a:p>
          <a:p>
            <a:pPr marL="582613" indent="-457200">
              <a:buFont typeface="+mj-lt"/>
              <a:buAutoNum type="alphaLcParenR"/>
            </a:pPr>
            <a:r>
              <a:rPr lang="en-US" sz="3200" dirty="0" err="1" smtClean="0"/>
              <a:t>Strongly agree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</a:t>
            </a: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7620000" y="228600"/>
            <a:ext cx="1197862" cy="109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dirty="0" smtClean="0"/>
              <a:t>Functions as data is </a:t>
            </a:r>
            <a:r>
              <a:rPr lang="en-US" dirty="0" smtClean="0">
                <a:solidFill>
                  <a:srgbClr val="FFFF00"/>
                </a:solidFill>
              </a:rPr>
              <a:t>one of the two (programming) big ideas</a:t>
            </a:r>
            <a:r>
              <a:rPr lang="en-US" dirty="0" smtClean="0"/>
              <a:t> in this course</a:t>
            </a:r>
          </a:p>
          <a:p>
            <a:r>
              <a:rPr lang="en-US" dirty="0" smtClean="0"/>
              <a:t>It’s a beautiful example of the </a:t>
            </a:r>
            <a:r>
              <a:rPr lang="en-US" dirty="0" smtClean="0">
                <a:solidFill>
                  <a:srgbClr val="FFFF00"/>
                </a:solidFill>
              </a:rPr>
              <a:t>abstraction of the list iteration details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Google (and other companies) use this!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They use “map-reduce”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5181600"/>
            <a:ext cx="2340214" cy="2616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Vagrounded"/>
                <a:cs typeface="Vagrounded"/>
              </a:rPr>
              <a:t>(Credit: </a:t>
            </a:r>
            <a:r>
              <a:rPr lang="en-US" sz="1100" dirty="0" err="1" smtClean="0">
                <a:latin typeface="Vagrounded"/>
                <a:cs typeface="Vagrounded"/>
              </a:rPr>
              <a:t>Geekologie</a:t>
            </a:r>
            <a:r>
              <a:rPr lang="en-US" sz="1100" dirty="0" smtClean="0">
                <a:latin typeface="Vagrounded"/>
                <a:cs typeface="Vagrounded"/>
              </a:rPr>
              <a:t>)</a:t>
            </a:r>
            <a:endParaRPr lang="en-US" sz="1100" b="1" dirty="0">
              <a:latin typeface="Vagrounded"/>
              <a:cs typeface="Vagrounded"/>
            </a:endParaRPr>
          </a:p>
        </p:txBody>
      </p:sp>
      <p:pic>
        <p:nvPicPr>
          <p:cNvPr id="3" name="Content Placeholder 2" descr="Screen shot 2011-03-30 at 2.03.17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8658" r="8658" b="2496"/>
          <a:stretch>
            <a:fillRect/>
          </a:stretch>
        </p:blipFill>
        <p:spPr>
          <a:xfrm>
            <a:off x="4876800" y="1280480"/>
            <a:ext cx="3597276" cy="4607702"/>
          </a:xfrm>
        </p:spPr>
      </p:pic>
      <p:sp>
        <p:nvSpPr>
          <p:cNvPr id="6" name="TextBox 5"/>
          <p:cNvSpPr txBox="1"/>
          <p:nvPr/>
        </p:nvSpPr>
        <p:spPr>
          <a:xfrm>
            <a:off x="4550014" y="1029085"/>
            <a:ext cx="4212986" cy="2616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Vagrounded"/>
                <a:cs typeface="Vagrounded"/>
              </a:rPr>
              <a:t>(Image Credit: </a:t>
            </a:r>
            <a:r>
              <a:rPr lang="en-US" sz="1100" i="1" dirty="0" smtClean="0">
                <a:latin typeface="Vagrounded"/>
                <a:cs typeface="Vagrounded"/>
              </a:rPr>
              <a:t>Simply Scheme </a:t>
            </a:r>
            <a:r>
              <a:rPr lang="en-US" sz="1100" dirty="0" smtClean="0">
                <a:latin typeface="Vagrounded"/>
                <a:cs typeface="Vagrounded"/>
              </a:rPr>
              <a:t>by Brian Harvey &amp; Matt Wright)</a:t>
            </a:r>
            <a:endParaRPr lang="en-US" sz="1100" b="1" dirty="0">
              <a:latin typeface="Vagrounded"/>
              <a:cs typeface="Vagrounded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49300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49205</TotalTime>
  <Pages>47</Pages>
  <Words>332</Words>
  <Application>Microsoft Macintosh PowerPoint</Application>
  <PresentationFormat>Letter Paper (8.5x11 in)</PresentationFormat>
  <Paragraphs>43</Paragraphs>
  <Slides>5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Metro</vt:lpstr>
      <vt:lpstr>Coding is cool again!</vt:lpstr>
      <vt:lpstr>Today</vt:lpstr>
      <vt:lpstr>combine with  Reporter  over  List</vt:lpstr>
      <vt:lpstr>Peer Instruction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3099</cp:revision>
  <cp:lastPrinted>2012-03-28T06:01:11Z</cp:lastPrinted>
  <dcterms:created xsi:type="dcterms:W3CDTF">2012-03-28T05:48:40Z</dcterms:created>
  <dcterms:modified xsi:type="dcterms:W3CDTF">2012-03-28T06:01:18Z</dcterms:modified>
</cp:coreProperties>
</file>